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Lato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fb021cd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fb021cd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fb021cd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fb021cd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fb021cd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fb021cd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041b1d2b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041b1d2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fada8fa3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fada8fa3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fada8fa3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fada8fa3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fada8fa3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fada8fa3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fada8fa3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fada8fa3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fada8fa3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7fada8fa3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041b1d2b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041b1d2b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fada8fa3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fada8fa3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fada8fa3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fada8fa3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fada8fa3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fada8fa3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fada8fa3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fada8fa3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fb021cd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fb021cd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fada8fa3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fada8fa3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fb021cde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fb021cde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9.xml"/><Relationship Id="rId13" Type="http://schemas.openxmlformats.org/officeDocument/2006/relationships/slide" Target="/ppt/slides/slide12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9" Type="http://schemas.openxmlformats.org/officeDocument/2006/relationships/slide" Target="/ppt/slides/slide8.xml"/><Relationship Id="rId15" Type="http://schemas.openxmlformats.org/officeDocument/2006/relationships/slide" Target="/ppt/slides/slide14.xml"/><Relationship Id="rId14" Type="http://schemas.openxmlformats.org/officeDocument/2006/relationships/slide" Target="/ppt/slides/slide13.xml"/><Relationship Id="rId17" Type="http://schemas.openxmlformats.org/officeDocument/2006/relationships/slide" Target="/ppt/slides/slide16.xml"/><Relationship Id="rId16" Type="http://schemas.openxmlformats.org/officeDocument/2006/relationships/slide" Target="/ppt/slides/slide15.xml"/><Relationship Id="rId5" Type="http://schemas.openxmlformats.org/officeDocument/2006/relationships/slide" Target="/ppt/slides/slide4.xml"/><Relationship Id="rId19" Type="http://schemas.openxmlformats.org/officeDocument/2006/relationships/slide" Target="/ppt/slides/slide18.xml"/><Relationship Id="rId6" Type="http://schemas.openxmlformats.org/officeDocument/2006/relationships/slide" Target="/ppt/slides/slide5.xml"/><Relationship Id="rId18" Type="http://schemas.openxmlformats.org/officeDocument/2006/relationships/slide" Target="/ppt/slides/slide17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750925" y="136800"/>
            <a:ext cx="7893000" cy="14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DISEÑO DE INTERFACES PARA DESARROLLO WEB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100" y="1428850"/>
            <a:ext cx="5806474" cy="31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33225" y="4481775"/>
            <a:ext cx="83883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Pablo Suárez García 									2ºDAW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>
            <a:hlinkClick action="ppaction://hlinkshowjump?jump=nextslide"/>
          </p:cNvPr>
          <p:cNvSpPr/>
          <p:nvPr/>
        </p:nvSpPr>
        <p:spPr>
          <a:xfrm>
            <a:off x="5688875" y="4481775"/>
            <a:ext cx="13860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90225" y="136800"/>
            <a:ext cx="8903700" cy="13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920">
                <a:latin typeface="Arial"/>
                <a:ea typeface="Arial"/>
                <a:cs typeface="Arial"/>
                <a:sym typeface="Arial"/>
              </a:rPr>
              <a:t>1.3.2 Aplicaciones para diseño de interfaces web. Wireframe</a:t>
            </a:r>
            <a:endParaRPr sz="39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 txBox="1"/>
          <p:nvPr>
            <p:ph type="ctrTitle"/>
          </p:nvPr>
        </p:nvSpPr>
        <p:spPr>
          <a:xfrm>
            <a:off x="90225" y="1400225"/>
            <a:ext cx="4892400" cy="30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Cuando se comienza a diseñar una interfaz web,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 primero que se necesita es crear un esquema donde se representan las partes principales que se quiere que la constituyan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Unas de las ventajas que tiene es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su realización solo se centra en la arquitectura del contenido y no en el diseño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Es el prototipo que permite probar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interacción de los elementos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00" y="1495475"/>
            <a:ext cx="3438444" cy="28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9" name="Google Shape;159;p22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ctrTitle"/>
          </p:nvPr>
        </p:nvSpPr>
        <p:spPr>
          <a:xfrm>
            <a:off x="90225" y="136800"/>
            <a:ext cx="8903700" cy="13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1.3.2 Aplicaciones para diseño de interfaces web. Gestión de contenido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>
            <p:ph type="ctrTitle"/>
          </p:nvPr>
        </p:nvSpPr>
        <p:spPr>
          <a:xfrm>
            <a:off x="90225" y="1400225"/>
            <a:ext cx="6001800" cy="30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Se trata de programas que permiten crear, editar y publicar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través de una interfaz gráfica sin necesidad de tener conocimientos de programación previos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dos grandes bloques para clasificar los gestores de contenido:  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-Software propietario: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necesita una licencia para uso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-Software libre: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desarrolladores pueden llegar hasta el código fuente.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gestores más conocidos son: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PHP/HTML y MYSQL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950" y="2169162"/>
            <a:ext cx="2901975" cy="16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3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90225" y="136800"/>
            <a:ext cx="8903700" cy="11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420">
                <a:latin typeface="Arial"/>
                <a:ea typeface="Arial"/>
                <a:cs typeface="Arial"/>
                <a:sym typeface="Arial"/>
              </a:rPr>
              <a:t>1.3.2 Aplicaciones para diseño de interfaces web. EJ: Gestión de contenido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63010"/>
            <a:ext cx="2819700" cy="152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type="ctrTitle"/>
          </p:nvPr>
        </p:nvSpPr>
        <p:spPr>
          <a:xfrm>
            <a:off x="90225" y="2571750"/>
            <a:ext cx="40206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Es el software libre más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usado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. 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instalación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muy sencilla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825" y="2685656"/>
            <a:ext cx="3837549" cy="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ctrTitle"/>
          </p:nvPr>
        </p:nvSpPr>
        <p:spPr>
          <a:xfrm>
            <a:off x="3715425" y="1608575"/>
            <a:ext cx="52785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Es el software para expertos en programación.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software orientado a objetos.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Google Shape;181;p24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ctrTitle"/>
          </p:nvPr>
        </p:nvSpPr>
        <p:spPr>
          <a:xfrm>
            <a:off x="90225" y="136800"/>
            <a:ext cx="8903700" cy="11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420">
                <a:latin typeface="Arial"/>
                <a:ea typeface="Arial"/>
                <a:cs typeface="Arial"/>
                <a:sym typeface="Arial"/>
              </a:rPr>
              <a:t>1.3.2 Aplicaciones para diseño de interfaces web. EJ: Gestión de contenido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00" y="1921649"/>
            <a:ext cx="3071370" cy="13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25" y="2214638"/>
            <a:ext cx="1701313" cy="13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827" y="1354277"/>
            <a:ext cx="1139373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type="ctrTitle"/>
          </p:nvPr>
        </p:nvSpPr>
        <p:spPr>
          <a:xfrm>
            <a:off x="3019650" y="3083825"/>
            <a:ext cx="32352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Gestor de código abierto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Cuenta con equipo técnico para su soporte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 txBox="1"/>
          <p:nvPr>
            <p:ph type="ctrTitle"/>
          </p:nvPr>
        </p:nvSpPr>
        <p:spPr>
          <a:xfrm>
            <a:off x="0" y="1354275"/>
            <a:ext cx="39204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520">
                <a:latin typeface="Arial"/>
                <a:ea typeface="Arial"/>
                <a:cs typeface="Arial"/>
                <a:sym typeface="Arial"/>
              </a:rPr>
              <a:t>Software libre para estudiantes</a:t>
            </a:r>
            <a:endParaRPr sz="15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5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basado en arquitectura modular</a:t>
            </a:r>
            <a:endParaRPr sz="15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>
            <p:ph type="ctrTitle"/>
          </p:nvPr>
        </p:nvSpPr>
        <p:spPr>
          <a:xfrm>
            <a:off x="6324300" y="2571750"/>
            <a:ext cx="2819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Editor de HTML que pertenece a la Adobe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versión de prueba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5" name="Google Shape;195;p25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ctrTitle"/>
          </p:nvPr>
        </p:nvSpPr>
        <p:spPr>
          <a:xfrm>
            <a:off x="285750" y="136800"/>
            <a:ext cx="86175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1.4 Diseño de un sitio web. Fases de desarrollo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>
            <p:ph type="ctrTitle"/>
          </p:nvPr>
        </p:nvSpPr>
        <p:spPr>
          <a:xfrm>
            <a:off x="90225" y="1170125"/>
            <a:ext cx="5648100" cy="33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Elementos claves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crear el prototipo de la interfaz que se desea: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1.D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efinición de los elementos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forman parte de la aplicación y página web.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Concreción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de la extensión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aplicación o página web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3.Elección de los patrones de diseño web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van a utilizarse para estandarizar el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diseño de interfaces.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Selección de los aspectos técnicos de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usabilidad y accesibilidad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825" y="1293303"/>
            <a:ext cx="3616174" cy="178016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26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ctrTitle"/>
          </p:nvPr>
        </p:nvSpPr>
        <p:spPr>
          <a:xfrm>
            <a:off x="285750" y="136800"/>
            <a:ext cx="8617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1.4.1 Área de redacción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>
            <p:ph type="ctrTitle"/>
          </p:nvPr>
        </p:nvSpPr>
        <p:spPr>
          <a:xfrm>
            <a:off x="90225" y="782100"/>
            <a:ext cx="4311300" cy="28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área de redacción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la encargada de delimitar los pilares fundamentales sobre lo que debe constar el proyecto que se está desarrollando.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aspecto principal que debe establecerse es el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objeto final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se busca en el sitio web.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525" y="1151988"/>
            <a:ext cx="4437673" cy="2959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5" name="Google Shape;215;p27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6" name="Google Shape;216;p27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ctrTitle"/>
          </p:nvPr>
        </p:nvSpPr>
        <p:spPr>
          <a:xfrm>
            <a:off x="285750" y="136800"/>
            <a:ext cx="8617500" cy="6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1.4.2 Área de producción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 txBox="1"/>
          <p:nvPr>
            <p:ph type="ctrTitle"/>
          </p:nvPr>
        </p:nvSpPr>
        <p:spPr>
          <a:xfrm>
            <a:off x="90225" y="752100"/>
            <a:ext cx="4481700" cy="3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Elementos claves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crear el prototipo de la interfaz que se desea: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a)Cliente: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encarga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la creación y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sitio web del proyecto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b)Usuario: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al que va dirigida la página web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c)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Presupuesto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montante económico que destina el cliente a la construcción del sitio web.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)Plan de trabajo: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calendario de entregas, la distribución de tareas, etc.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4475"/>
            <a:ext cx="4267274" cy="306201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28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ctrTitle"/>
          </p:nvPr>
        </p:nvSpPr>
        <p:spPr>
          <a:xfrm>
            <a:off x="285750" y="136800"/>
            <a:ext cx="86175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1.4.3 Área técnica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>
            <p:ph type="ctrTitle"/>
          </p:nvPr>
        </p:nvSpPr>
        <p:spPr>
          <a:xfrm>
            <a:off x="0" y="550175"/>
            <a:ext cx="3801000" cy="32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área técnica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construida por los responsables técnicos, que son los encargados de realizar un estudio del proyecto respecto a su programación.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área técnica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comienza con el desarrollo de los primeros prototipos y maquetas del proyecto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500" y="782100"/>
            <a:ext cx="4565810" cy="32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9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ctrTitle"/>
          </p:nvPr>
        </p:nvSpPr>
        <p:spPr>
          <a:xfrm>
            <a:off x="285750" y="136800"/>
            <a:ext cx="86175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1.4.3 Área artística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>
            <p:ph type="ctrTitle"/>
          </p:nvPr>
        </p:nvSpPr>
        <p:spPr>
          <a:xfrm>
            <a:off x="0" y="685800"/>
            <a:ext cx="4304700" cy="32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área artística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la estética final del proyecto, en relación con el propósito final de uso del sitio web, así como de los informes de usuario y requisitos del cliente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estilo del proyecto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ser una seña de identidad, por ello, el éxito de un buen diseño gráfico.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100" y="979500"/>
            <a:ext cx="4534500" cy="290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  <p:sp>
        <p:nvSpPr>
          <p:cNvPr id="246" name="Google Shape;246;p30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30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1979900" y="143350"/>
            <a:ext cx="35838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ÍNDICE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>
            <p:ph type="ctrTitle"/>
          </p:nvPr>
        </p:nvSpPr>
        <p:spPr>
          <a:xfrm>
            <a:off x="0" y="490875"/>
            <a:ext cx="4963200" cy="39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howjump?jump=firstslide"/>
              </a:rPr>
              <a:t>Portada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2: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Índice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3: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Interacción persona-ordenador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4: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Funciones del diseño gráfico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5: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Análisis, diseño y prototipos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6: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Elementos clave de un prototipo en la interfaz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7: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Ventajas y Esquema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8: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Aplicaciones para diseño de interfaces web.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9: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0"/>
              </a:rPr>
              <a:t>Interfaz gráfica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4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p14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  <p:sp>
        <p:nvSpPr>
          <p:cNvPr id="83" name="Google Shape;83;p14"/>
          <p:cNvSpPr txBox="1"/>
          <p:nvPr>
            <p:ph type="ctrTitle"/>
          </p:nvPr>
        </p:nvSpPr>
        <p:spPr>
          <a:xfrm>
            <a:off x="4788975" y="143350"/>
            <a:ext cx="4332900" cy="41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10: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1"/>
              </a:rPr>
              <a:t>Wireframe 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11: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2"/>
              </a:rPr>
              <a:t>Gestión de Contenido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12: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3"/>
              </a:rPr>
              <a:t>Ej Gestión de contenido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13: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4"/>
              </a:rPr>
              <a:t>Ej2 Gestión Contenido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14: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5"/>
              </a:rPr>
              <a:t>Fases de desarrollo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15: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6"/>
              </a:rPr>
              <a:t>Area de redaccion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16: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7"/>
              </a:rPr>
              <a:t>Area de producción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17: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8"/>
              </a:rPr>
              <a:t>Area técnica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Diapositiva 18: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720" u="sng">
                <a:latin typeface="Arial"/>
                <a:ea typeface="Arial"/>
                <a:cs typeface="Arial"/>
                <a:sym typeface="Arial"/>
                <a:hlinkClick action="ppaction://hlinksldjump" r:id="rId19"/>
              </a:rPr>
              <a:t>Area artística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285750" y="0"/>
            <a:ext cx="8617500" cy="13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1.1 Principios de diseño basado en la interacción persona-ordenador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>
            <p:ph type="ctrTitle"/>
          </p:nvPr>
        </p:nvSpPr>
        <p:spPr>
          <a:xfrm>
            <a:off x="0" y="1338600"/>
            <a:ext cx="5940600" cy="31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La interacción persona-ordenador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el intercambio de información cuyo objetivo es que el intercambio sea más eficiente, desaparezcan los errores.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Licklinder y Clark en 1962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elaboraron una lista con los 10 problemas más comunes que deben ser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resueltos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la interacción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Hansen en 1971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su libro </a:t>
            </a:r>
            <a:r>
              <a:rPr lang="es" sz="172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“User engineering principles for interactive systems”,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 la primera enumeración del diseño de sistemas interactivos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00" y="1970150"/>
            <a:ext cx="3233375" cy="227817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" name="Google Shape;92;p15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263250" y="135350"/>
            <a:ext cx="86175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1.2 Funciones del diseño </a:t>
            </a:r>
            <a:r>
              <a:rPr lang="es" sz="3820">
                <a:latin typeface="Arial"/>
                <a:ea typeface="Arial"/>
                <a:cs typeface="Arial"/>
                <a:sym typeface="Arial"/>
              </a:rPr>
              <a:t>gráfico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>
            <a:off x="0" y="631650"/>
            <a:ext cx="5805300" cy="39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diseño gráfico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la programación, proyección y realización de comunicaciones visuales de aplicaciones, páginas o sitios web que serán transmitidos por medios industriales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820" lvl="0" marL="457200" rtl="0" algn="l">
              <a:spcBef>
                <a:spcPts val="1000"/>
              </a:spcBef>
              <a:spcAft>
                <a:spcPts val="0"/>
              </a:spcAft>
              <a:buSzPts val="1720"/>
              <a:buFont typeface="Arial"/>
              <a:buAutoNum type="arabicPeriod"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Función estética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Arial"/>
              <a:buAutoNum type="arabicPeriod"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Función publicitaria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SzPts val="1720"/>
              <a:buFont typeface="Arial"/>
              <a:buAutoNum type="arabicPeriod"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Función comunicativa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Se puede deducir que una interfaz es un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elementos gráficos y el diseño su distribución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En la construcción de un sitio web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de su interfaz deben tenerse en cuenta diferentes fases, desde la definición de objetos hasta el diseño visual pasando por las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especificaciones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funcionales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300" y="1654000"/>
            <a:ext cx="3338699" cy="20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6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285750" y="136800"/>
            <a:ext cx="86175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1.3 Aplicaciones: análisis, diseño y prototipos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>
            <p:ph type="ctrTitle"/>
          </p:nvPr>
        </p:nvSpPr>
        <p:spPr>
          <a:xfrm>
            <a:off x="0" y="1579048"/>
            <a:ext cx="4572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primer paso de la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planificación de un sitio web, así como todos los es la elaboración de una maqueta o prototipo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La consecución de una buena versión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mejorará la velocidad de desarrollo del sitio e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involucrar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más al cliente.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400" y="1193700"/>
            <a:ext cx="4645200" cy="30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7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285750" y="136800"/>
            <a:ext cx="86175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820">
                <a:latin typeface="Arial"/>
                <a:ea typeface="Arial"/>
                <a:cs typeface="Arial"/>
                <a:sym typeface="Arial"/>
              </a:rPr>
              <a:t>1.3.1 Prototipos: Elementos clave de un prototipo en la interfaz</a:t>
            </a:r>
            <a:endParaRPr sz="38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>
            <p:ph type="ctrTitle"/>
          </p:nvPr>
        </p:nvSpPr>
        <p:spPr>
          <a:xfrm>
            <a:off x="0" y="1338600"/>
            <a:ext cx="8677800" cy="31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Un prototipo es una maqueta o modelo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un diseño o dispositivo que ayuda a hacerse una idea del producto final que se obtendrá.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El prototipo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ver el resultado con diferentes diseños finales por ello, hay que comprobar alguna funcionalidad o realizar pruebas de usabilidad, de esta forma se ahorra tiempo, esfuerzo y dinero, ya que es más sencillo realizar cambios sobre un diseño previo que sobre el producto final.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La implementación de prototipos en el diseño de interfaces web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fundamental, puesto que permite realizar multitud de diseños previos; menús, elementos y demás partes del diseño que facilitan la adecuación de las necesidades del cliente antes de comenzar a escribir el código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 </a:t>
            </a:r>
            <a:endParaRPr sz="17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8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ctrTitle"/>
          </p:nvPr>
        </p:nvSpPr>
        <p:spPr>
          <a:xfrm>
            <a:off x="165425" y="136800"/>
            <a:ext cx="87378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200">
                <a:latin typeface="Arial"/>
                <a:ea typeface="Arial"/>
                <a:cs typeface="Arial"/>
                <a:sym typeface="Arial"/>
              </a:rPr>
              <a:t>1.3.1 Prototipos: Elementos clave de un prototipo en la interfaz. </a:t>
            </a:r>
            <a:r>
              <a:rPr lang="es" sz="3200">
                <a:latin typeface="Arial"/>
                <a:ea typeface="Arial"/>
                <a:cs typeface="Arial"/>
                <a:sym typeface="Arial"/>
              </a:rPr>
              <a:t>Ventajas y Esquema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>
            <p:ph type="ctrTitle"/>
          </p:nvPr>
        </p:nvSpPr>
        <p:spPr>
          <a:xfrm>
            <a:off x="0" y="1338600"/>
            <a:ext cx="8993700" cy="31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-Mejoran la velocidad de desarrollo: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más eficiente realizar cambios sobre un prototipo antes que comenzar su desarrollo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 Involucran al cliente: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cliente comprueba el diseño para aprobar el diseño.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Para poder elegir un esquema de prototipo debe aparecer: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-Sketching: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la fase inicial donde se realiza diseños esquemáticos en papel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-Wirefaming: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esta fase se desarrolla y entrega una maqueta con lo diseñado.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-Prototipado: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paso final donde se comprueba si funciona y interactura los elementos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19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ctrTitle"/>
          </p:nvPr>
        </p:nvSpPr>
        <p:spPr>
          <a:xfrm>
            <a:off x="90225" y="136800"/>
            <a:ext cx="8903700" cy="11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500">
                <a:latin typeface="Arial"/>
                <a:ea typeface="Arial"/>
                <a:cs typeface="Arial"/>
                <a:sym typeface="Arial"/>
              </a:rPr>
              <a:t>1.3.2 Aplicaciones para diseño de interfaces web. 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ctrTitle"/>
          </p:nvPr>
        </p:nvSpPr>
        <p:spPr>
          <a:xfrm>
            <a:off x="0" y="1203150"/>
            <a:ext cx="8993700" cy="3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Diseño del Prototipo</a:t>
            </a:r>
            <a:endParaRPr sz="17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1.Identificación de los elementos que forman parte de las páginas del sitio web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2.Distribución del número de elementos de la interfaz gráfica, para que no exista una saturación de elementos, pero sí haya información y interacción sea correcta.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3.Organización de la jerarquía de elementos, orden y disposición de estos.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4.Extensión adecuada del diseño web para aprovechar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eficientemente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espacio en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función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dispositivo.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5.Elección de patrones de diseño web para estandarizar el diseño de interfaces.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6.Valoración de los aspectos técnicos de usuabilidad y accesibilidad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20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90225" y="136800"/>
            <a:ext cx="8903700" cy="11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3500">
                <a:latin typeface="Arial"/>
                <a:ea typeface="Arial"/>
                <a:cs typeface="Arial"/>
                <a:sym typeface="Arial"/>
              </a:rPr>
              <a:t>1.3.2 Aplicaciones para diseño de interfaces web. Interfaz Gráfica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/>
          <p:nvPr>
            <p:ph type="ctrTitle"/>
          </p:nvPr>
        </p:nvSpPr>
        <p:spPr>
          <a:xfrm>
            <a:off x="0" y="1072350"/>
            <a:ext cx="5409000" cy="29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La interfaz gráfica 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diferenciar claramente dos áreas: el área común de un mismo sitio web y la parte de contenido que va variando. Estas son: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a)Los </a:t>
            </a:r>
            <a:r>
              <a:rPr lang="es" sz="1720">
                <a:latin typeface="Arial"/>
                <a:ea typeface="Arial"/>
                <a:cs typeface="Arial"/>
                <a:sym typeface="Arial"/>
              </a:rPr>
              <a:t>wireframes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bloques de contenido particulares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20">
                <a:latin typeface="Arial"/>
                <a:ea typeface="Arial"/>
                <a:cs typeface="Arial"/>
                <a:sym typeface="Arial"/>
              </a:rPr>
              <a:t>b) Los layouts genéricos</a:t>
            </a:r>
            <a:r>
              <a:rPr lang="e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partes comunes, que se reutilizan en varias páginas web del sitio web</a:t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0" y="1460700"/>
            <a:ext cx="3430200" cy="26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>
            <a:hlinkClick action="ppaction://hlinkshowjump?jump=nextslide"/>
          </p:cNvPr>
          <p:cNvSpPr/>
          <p:nvPr/>
        </p:nvSpPr>
        <p:spPr>
          <a:xfrm>
            <a:off x="7713825" y="4481775"/>
            <a:ext cx="1085400" cy="50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Google Shape;149;p21">
            <a:hlinkClick action="ppaction://hlinkshowjump?jump=previousslide"/>
          </p:cNvPr>
          <p:cNvSpPr/>
          <p:nvPr/>
        </p:nvSpPr>
        <p:spPr>
          <a:xfrm>
            <a:off x="449000" y="4481775"/>
            <a:ext cx="1085400" cy="50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4457100" y="4481775"/>
            <a:ext cx="606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100"/>
              <a:t>‹#›</a:t>
            </a:fld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